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97" r:id="rId5"/>
    <p:sldId id="263" r:id="rId6"/>
    <p:sldId id="298" r:id="rId7"/>
    <p:sldId id="264" r:id="rId8"/>
    <p:sldId id="296" r:id="rId9"/>
    <p:sldId id="265" r:id="rId10"/>
    <p:sldId id="270" r:id="rId11"/>
    <p:sldId id="29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 snapToGrid="0">
      <p:cViewPr varScale="1">
        <p:scale>
          <a:sx n="96" d="100"/>
          <a:sy n="96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5288-D239-4C99-BF5F-FF3CBD326EA3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7877D-C6D0-4323-B8B0-BE0EB475B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3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6C01-CE80-43C6-9C54-FC665E774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8A978-E0E5-473D-9853-4BB27CA40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650-2AD8-45B1-A057-A8B6BCDA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17A2-84D8-4BDE-B9C1-8B4E1809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C8D15-3991-445D-8601-E106543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0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BBA6-49B2-46D7-B691-6B6C3789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7CD7-8C1F-404D-99E2-09C2D83A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511-786B-49FA-B724-B5F8CA6B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4C21-7C30-4960-9002-E0212E88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E0F4-13D5-4A71-A20C-DAA070D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8D641-2015-4EF2-9215-5C70AD6B2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92B5D-769E-4C6A-A6FE-40002F6E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44CE9-788B-4D61-88C0-8C694042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38CC-8D62-4B97-883D-DB1256F5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08576-ED7D-4469-A71D-BAA331C3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46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CE5B-0018-4D81-AF6D-8DD9C1C7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483E-94E9-488D-8251-1D50896C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CED4-6BB0-453E-BC16-99994060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6DB49-2044-41DA-B2D4-A01DE133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A4BF-3EB7-42C5-B976-A2FB211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8160-4CC5-453B-A0B9-810D3F5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02CB-2A81-4239-A1B6-530DBEDE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56F0-1C0D-4BF7-A25B-B8FE6F82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4CFB0-0F0E-4EED-9BED-DE6EEA06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2975C-D928-48E9-9BF7-BC3B9D8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F374-5499-4E86-AABE-56AA6C4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7582-6C99-4220-96BC-5B7BF11D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13DC-8049-415E-96F2-675E7982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65D3-8BFA-43F8-B20D-3443EAB4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9D399-2BF4-431E-B565-8A6803B8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CD3D-E62E-4471-859A-3650AC78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6BE0-AFBB-4DC0-8E8C-30829F6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BAEA7-F854-4CFB-8AA1-22809968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9FA16-9AC7-42C7-AF11-958E1A361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7F47C-1328-4A05-BC79-4E2B0FE0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5A8CF-CD00-4E2A-B4E3-29CF99C4F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71D15-E2F7-4402-B508-798C8FE4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967C3-7B98-4D32-9B42-1D46D325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D4989-2F0D-4926-9288-DFD8D07E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4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0C27-EE14-49D7-9FF0-31E53AC4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BD634-C79D-4168-80E1-DE28C9DB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3F2BA-B76A-4339-92BF-0C8284DF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1A96B-930D-4289-834A-F8D056F0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820A2-0532-4C30-97BC-DE8CA3D9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9321A-296A-49CA-B072-134B641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C3C3-5639-4752-B0AC-4D0DBC7C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9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7A74-A7DB-4984-AB06-D228E28A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E6F-A329-4108-BD11-B25CB1403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58B98-3933-4FCB-A517-1133ADC5A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261C-F0E2-4EC2-AE97-7839DFD4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8010D-F40D-4525-AAD5-C8E4A86B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15D9-E5DB-44EB-94D0-968876B0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9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2CF6-2875-4F7A-A6F1-A4903B0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C5E48-0F0C-45A6-8A3A-1A90EF42A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6CBE-A242-4BEC-954A-FC371E488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73833-7AA5-4ADE-B7C4-E81851CA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EDDD-E6AE-4E14-B3F9-F7ED8194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84B9-ABC4-449F-95BC-24D10E99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36DD5-F6AA-4A80-80F1-C74A3C3E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5E2C7-7579-4B0D-9513-DBF9736C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BF1D-939E-4BF9-B923-9EB0B2E40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8C1B7-410F-4FA9-A4EE-3D442253770E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2506-CEDA-41F1-B86B-ADBDE672D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29D3C-1D9B-466B-9979-17B2B6B6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BA2C124-EFE2-45B1-9E00-9B7FB888E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0CE05-FAAC-EDFC-67BC-8F4B8248E0FA}"/>
              </a:ext>
            </a:extLst>
          </p:cNvPr>
          <p:cNvSpPr txBox="1"/>
          <p:nvPr/>
        </p:nvSpPr>
        <p:spPr>
          <a:xfrm>
            <a:off x="2136913" y="0"/>
            <a:ext cx="9044609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rbitron" panose="02000000000000000000" pitchFamily="2" charset="0"/>
              </a:rPr>
              <a:t>“Making Robotics Literacy the Standard in K12 Education”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/>
        </p:nvSpPr>
        <p:spPr>
          <a:xfrm>
            <a:off x="228599" y="325974"/>
            <a:ext cx="111104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FINANCIAL PROJECTION MODEL</a:t>
            </a:r>
            <a:endParaRPr dirty="0"/>
          </a:p>
        </p:txBody>
      </p:sp>
      <p:sp>
        <p:nvSpPr>
          <p:cNvPr id="9" name="Google Shape;199;p13">
            <a:extLst>
              <a:ext uri="{FF2B5EF4-FFF2-40B4-BE49-F238E27FC236}">
                <a16:creationId xmlns:a16="http://schemas.microsoft.com/office/drawing/2014/main" id="{B915CAA5-1226-429A-847F-BB8176DE9358}"/>
              </a:ext>
            </a:extLst>
          </p:cNvPr>
          <p:cNvSpPr txBox="1"/>
          <p:nvPr/>
        </p:nvSpPr>
        <p:spPr>
          <a:xfrm>
            <a:off x="-1987" y="3740656"/>
            <a:ext cx="3678682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raise funds in January 2023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Projections begin 2 months after raising $500K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are selling 3 services (remote lab, video game, kits)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have productized the Breadboard Game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have productized the remote lab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01;p13">
            <a:extLst>
              <a:ext uri="{FF2B5EF4-FFF2-40B4-BE49-F238E27FC236}">
                <a16:creationId xmlns:a16="http://schemas.microsoft.com/office/drawing/2014/main" id="{A2B16F42-68B1-4610-BD7D-3AF4902AD1DD}"/>
              </a:ext>
            </a:extLst>
          </p:cNvPr>
          <p:cNvSpPr txBox="1"/>
          <p:nvPr/>
        </p:nvSpPr>
        <p:spPr>
          <a:xfrm>
            <a:off x="228597" y="3262885"/>
            <a:ext cx="3100466" cy="430887"/>
          </a:xfrm>
          <a:prstGeom prst="rect">
            <a:avLst/>
          </a:prstGeom>
          <a:solidFill>
            <a:srgbClr val="13578A"/>
          </a:solidFill>
          <a:ln>
            <a:noFill/>
          </a:ln>
        </p:spPr>
        <p:txBody>
          <a:bodyPr spcFirstLastPara="1" wrap="square" lIns="91425" tIns="45700" rIns="91425" bIns="45700" anchor="t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Assumptions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C047F-48D1-4DC0-8FF6-BBB87BC54A10}"/>
              </a:ext>
            </a:extLst>
          </p:cNvPr>
          <p:cNvGraphicFramePr>
            <a:graphicFrameLocks noGrp="1"/>
          </p:cNvGraphicFramePr>
          <p:nvPr/>
        </p:nvGraphicFramePr>
        <p:xfrm>
          <a:off x="0" y="1470990"/>
          <a:ext cx="10654750" cy="1646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750">
                  <a:extLst>
                    <a:ext uri="{9D8B030D-6E8A-4147-A177-3AD203B41FA5}">
                      <a16:colId xmlns:a16="http://schemas.microsoft.com/office/drawing/2014/main" val="2348925571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2964596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098641995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05825541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639910257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952902463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23261792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915013130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649584644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070291153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960397929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85462416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5903544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13114853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121259200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538027139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564932409"/>
                    </a:ext>
                  </a:extLst>
                </a:gridCol>
              </a:tblGrid>
              <a:tr h="362074"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Financials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78205"/>
                  </a:ext>
                </a:extLst>
              </a:tr>
              <a:tr h="4796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Monthly Analysis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Month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0900035"/>
                  </a:ext>
                </a:extLst>
              </a:tr>
              <a:tr h="4796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50" u="none" strike="noStrike">
                          <a:effectLst/>
                        </a:rPr>
                        <a:t>Total Revenue</a:t>
                      </a:r>
                      <a:endParaRPr lang="en-US" sz="850" b="1" i="0" u="none" strike="noStrike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Roboto" pitchFamily="2" charset="0"/>
                        </a:rPr>
                        <a:t>3,999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19,998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31,996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51,994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70,551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43,275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43,035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41,995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25,997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31,996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22,397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34,636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65,672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89,749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123,585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190,696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4647269"/>
                  </a:ext>
                </a:extLst>
              </a:tr>
              <a:tr h="324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50" u="none" strike="noStrike" dirty="0">
                          <a:effectLst/>
                        </a:rPr>
                        <a:t>Profit/Loss</a:t>
                      </a:r>
                      <a:endParaRPr lang="en-US" sz="85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$389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$11,748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$18,796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$30,544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$41,445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$25,422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$25,281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$24,670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$15,272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$18,796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$13,157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$20,347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$38,579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$52,723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$72,600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$112,024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03104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228600" y="302579"/>
            <a:ext cx="6810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ASK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3E2D1-7289-9DF3-F793-D293641FDB98}"/>
              </a:ext>
            </a:extLst>
          </p:cNvPr>
          <p:cNvSpPr txBox="1"/>
          <p:nvPr/>
        </p:nvSpPr>
        <p:spPr>
          <a:xfrm>
            <a:off x="4731026" y="1002565"/>
            <a:ext cx="230772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itchFamily="2" charset="0"/>
                <a:ea typeface="Roboto" pitchFamily="2" charset="0"/>
              </a:rPr>
              <a:t>$500,000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14B66-1E1F-CAB0-96CF-67F75000940E}"/>
              </a:ext>
            </a:extLst>
          </p:cNvPr>
          <p:cNvSpPr txBox="1"/>
          <p:nvPr/>
        </p:nvSpPr>
        <p:spPr>
          <a:xfrm>
            <a:off x="350965" y="1835869"/>
            <a:ext cx="1174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asking for $500k for a 15% equity stake to finish developing the Breadboard Game, buy wholesale robotic kit material, and hire key staff for a 1-year run</a:t>
            </a:r>
          </a:p>
        </p:txBody>
      </p:sp>
      <p:sp>
        <p:nvSpPr>
          <p:cNvPr id="19" name="Google Shape;115;p8">
            <a:extLst>
              <a:ext uri="{FF2B5EF4-FFF2-40B4-BE49-F238E27FC236}">
                <a16:creationId xmlns:a16="http://schemas.microsoft.com/office/drawing/2014/main" id="{5FFE5736-8BEB-5F88-8446-E643971E53E9}"/>
              </a:ext>
            </a:extLst>
          </p:cNvPr>
          <p:cNvSpPr/>
          <p:nvPr/>
        </p:nvSpPr>
        <p:spPr>
          <a:xfrm>
            <a:off x="228600" y="3303270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D926B-F15A-5D78-20C6-02C44D49DC0B}"/>
              </a:ext>
            </a:extLst>
          </p:cNvPr>
          <p:cNvSpPr txBox="1"/>
          <p:nvPr/>
        </p:nvSpPr>
        <p:spPr>
          <a:xfrm>
            <a:off x="350965" y="4143968"/>
            <a:ext cx="180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Development</a:t>
            </a:r>
            <a:br>
              <a:rPr lang="en-US" dirty="0"/>
            </a:br>
            <a:r>
              <a:rPr lang="en-US" dirty="0"/>
              <a:t>$200k</a:t>
            </a:r>
          </a:p>
        </p:txBody>
      </p:sp>
      <p:pic>
        <p:nvPicPr>
          <p:cNvPr id="6" name="Graphic 5" descr="Game controller outline">
            <a:extLst>
              <a:ext uri="{FF2B5EF4-FFF2-40B4-BE49-F238E27FC236}">
                <a16:creationId xmlns:a16="http://schemas.microsoft.com/office/drawing/2014/main" id="{BC902D8E-F4D5-771D-CCF7-2AED1703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371" y="3315504"/>
            <a:ext cx="914400" cy="914400"/>
          </a:xfrm>
          <a:prstGeom prst="rect">
            <a:avLst/>
          </a:prstGeom>
        </p:spPr>
      </p:pic>
      <p:sp>
        <p:nvSpPr>
          <p:cNvPr id="29" name="Google Shape;115;p8">
            <a:extLst>
              <a:ext uri="{FF2B5EF4-FFF2-40B4-BE49-F238E27FC236}">
                <a16:creationId xmlns:a16="http://schemas.microsoft.com/office/drawing/2014/main" id="{B45A060E-950D-6776-68AA-F5E8FBEB33C2}"/>
              </a:ext>
            </a:extLst>
          </p:cNvPr>
          <p:cNvSpPr/>
          <p:nvPr/>
        </p:nvSpPr>
        <p:spPr>
          <a:xfrm>
            <a:off x="6750734" y="3315504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4F6D2D-D4BE-E1B0-9007-B65A90FA9FC5}"/>
              </a:ext>
            </a:extLst>
          </p:cNvPr>
          <p:cNvSpPr txBox="1"/>
          <p:nvPr/>
        </p:nvSpPr>
        <p:spPr>
          <a:xfrm>
            <a:off x="6905459" y="4228720"/>
            <a:ext cx="18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Buy Robotic Kits</a:t>
            </a:r>
            <a:br>
              <a:rPr lang="en-US" dirty="0"/>
            </a:br>
            <a:r>
              <a:rPr lang="en-US" dirty="0"/>
              <a:t>$50k</a:t>
            </a:r>
          </a:p>
        </p:txBody>
      </p:sp>
      <p:sp>
        <p:nvSpPr>
          <p:cNvPr id="31" name="Google Shape;115;p8">
            <a:extLst>
              <a:ext uri="{FF2B5EF4-FFF2-40B4-BE49-F238E27FC236}">
                <a16:creationId xmlns:a16="http://schemas.microsoft.com/office/drawing/2014/main" id="{427AA2FA-DE95-6083-70F4-6788E1D6CAA3}"/>
              </a:ext>
            </a:extLst>
          </p:cNvPr>
          <p:cNvSpPr/>
          <p:nvPr/>
        </p:nvSpPr>
        <p:spPr>
          <a:xfrm>
            <a:off x="9952448" y="3315504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3C5A9E-6578-AE47-37A8-49A688BE1C9F}"/>
              </a:ext>
            </a:extLst>
          </p:cNvPr>
          <p:cNvSpPr txBox="1"/>
          <p:nvPr/>
        </p:nvSpPr>
        <p:spPr>
          <a:xfrm>
            <a:off x="10158188" y="4227536"/>
            <a:ext cx="180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&amp; Sales</a:t>
            </a:r>
            <a:br>
              <a:rPr lang="en-US" dirty="0"/>
            </a:br>
            <a:r>
              <a:rPr lang="en-US" dirty="0"/>
              <a:t>$50k</a:t>
            </a:r>
          </a:p>
        </p:txBody>
      </p:sp>
      <p:sp>
        <p:nvSpPr>
          <p:cNvPr id="33" name="Google Shape;115;p8">
            <a:extLst>
              <a:ext uri="{FF2B5EF4-FFF2-40B4-BE49-F238E27FC236}">
                <a16:creationId xmlns:a16="http://schemas.microsoft.com/office/drawing/2014/main" id="{59C9ECE2-B487-AD03-C42F-62D670E948AB}"/>
              </a:ext>
            </a:extLst>
          </p:cNvPr>
          <p:cNvSpPr/>
          <p:nvPr/>
        </p:nvSpPr>
        <p:spPr>
          <a:xfrm>
            <a:off x="3430314" y="3303270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34D61-A06D-FD8C-9870-30CDADC5E659}"/>
              </a:ext>
            </a:extLst>
          </p:cNvPr>
          <p:cNvSpPr txBox="1"/>
          <p:nvPr/>
        </p:nvSpPr>
        <p:spPr>
          <a:xfrm>
            <a:off x="3549020" y="4229904"/>
            <a:ext cx="18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Hires</a:t>
            </a:r>
            <a:br>
              <a:rPr lang="en-US" dirty="0"/>
            </a:br>
            <a:r>
              <a:rPr lang="en-US" dirty="0"/>
              <a:t>$200k</a:t>
            </a:r>
          </a:p>
        </p:txBody>
      </p:sp>
      <p:pic>
        <p:nvPicPr>
          <p:cNvPr id="8" name="Graphic 7" descr="Group of men outline">
            <a:extLst>
              <a:ext uri="{FF2B5EF4-FFF2-40B4-BE49-F238E27FC236}">
                <a16:creationId xmlns:a16="http://schemas.microsoft.com/office/drawing/2014/main" id="{1FCC0524-A4C3-D172-2BE3-EA256590B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426" y="3315504"/>
            <a:ext cx="914400" cy="914400"/>
          </a:xfrm>
          <a:prstGeom prst="rect">
            <a:avLst/>
          </a:prstGeom>
        </p:spPr>
      </p:pic>
      <p:pic>
        <p:nvPicPr>
          <p:cNvPr id="10" name="Graphic 9" descr="Robot outline">
            <a:extLst>
              <a:ext uri="{FF2B5EF4-FFF2-40B4-BE49-F238E27FC236}">
                <a16:creationId xmlns:a16="http://schemas.microsoft.com/office/drawing/2014/main" id="{2A35E452-B570-D4B9-097B-22741F9B7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0865" y="3338364"/>
            <a:ext cx="914400" cy="914400"/>
          </a:xfrm>
          <a:prstGeom prst="rect">
            <a:avLst/>
          </a:prstGeom>
        </p:spPr>
      </p:pic>
      <p:pic>
        <p:nvPicPr>
          <p:cNvPr id="12" name="Graphic 11" descr="Marketing outline">
            <a:extLst>
              <a:ext uri="{FF2B5EF4-FFF2-40B4-BE49-F238E27FC236}">
                <a16:creationId xmlns:a16="http://schemas.microsoft.com/office/drawing/2014/main" id="{DCA88185-7040-7392-1EBE-E83F507FDE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5150" y="333836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E8A98-1D4B-EA4D-A41C-0A34084281E6}"/>
              </a:ext>
            </a:extLst>
          </p:cNvPr>
          <p:cNvSpPr txBox="1"/>
          <p:nvPr/>
        </p:nvSpPr>
        <p:spPr>
          <a:xfrm>
            <a:off x="7525574" y="1242791"/>
            <a:ext cx="4087306" cy="778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Roboto" pitchFamily="2" charset="0"/>
                <a:ea typeface="Roboto" pitchFamily="2" charset="0"/>
                <a:cs typeface="+mj-cs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4797-BB9F-A148-8ECC-7EAEA66B5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2" r="9118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067107-55F7-3F4C-8C1C-95584250FB22}"/>
              </a:ext>
            </a:extLst>
          </p:cNvPr>
          <p:cNvSpPr/>
          <p:nvPr/>
        </p:nvSpPr>
        <p:spPr>
          <a:xfrm>
            <a:off x="6580262" y="2478280"/>
            <a:ext cx="5611737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4000" dirty="0">
                <a:latin typeface="Roboto" pitchFamily="2" charset="0"/>
                <a:ea typeface="Roboto" pitchFamily="2" charset="0"/>
              </a:rPr>
              <a:t>A. Chris Eslami 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600" b="1" dirty="0">
                <a:latin typeface="Roboto" pitchFamily="2" charset="0"/>
                <a:ea typeface="Roboto" pitchFamily="2" charset="0"/>
              </a:rPr>
              <a:t>646.703.1699</a:t>
            </a:r>
            <a:br>
              <a:rPr lang="en-US" sz="3600" b="1" dirty="0">
                <a:latin typeface="Roboto" pitchFamily="2" charset="0"/>
                <a:ea typeface="Roboto" pitchFamily="2" charset="0"/>
              </a:rPr>
            </a:br>
            <a:r>
              <a:rPr lang="en-US" sz="3600" b="1" dirty="0">
                <a:latin typeface="Roboto" pitchFamily="2" charset="0"/>
                <a:ea typeface="Roboto" pitchFamily="2" charset="0"/>
              </a:rPr>
              <a:t>Brooklyn, NY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u="sng" dirty="0">
                <a:latin typeface="Roboto" pitchFamily="2" charset="0"/>
                <a:ea typeface="Roboto" pitchFamily="2" charset="0"/>
              </a:rPr>
              <a:t>chriseslami@selfassemblingsystems.com </a:t>
            </a:r>
          </a:p>
        </p:txBody>
      </p:sp>
      <p:sp>
        <p:nvSpPr>
          <p:cNvPr id="6" name="Google Shape;213;p15">
            <a:extLst>
              <a:ext uri="{FF2B5EF4-FFF2-40B4-BE49-F238E27FC236}">
                <a16:creationId xmlns:a16="http://schemas.microsoft.com/office/drawing/2014/main" id="{87CB1508-BAD8-134A-EA6C-590C36494774}"/>
              </a:ext>
            </a:extLst>
          </p:cNvPr>
          <p:cNvSpPr txBox="1"/>
          <p:nvPr/>
        </p:nvSpPr>
        <p:spPr>
          <a:xfrm>
            <a:off x="7028495" y="84979"/>
            <a:ext cx="48304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2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228600" y="325974"/>
            <a:ext cx="11748052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PROBLEM: </a:t>
            </a:r>
            <a:r>
              <a:rPr lang="en-US" sz="3200" b="1" i="0" dirty="0">
                <a:latin typeface="Arial Rounded"/>
                <a:ea typeface="Roboto Medium" pitchFamily="2" charset="0"/>
                <a:cs typeface="Orbitron"/>
                <a:sym typeface="Orbitron"/>
              </a:rPr>
              <a:t>The Future of US Students is Despairing Because They Will Not Qualify for High-Paying STEM Jobs!</a:t>
            </a:r>
          </a:p>
        </p:txBody>
      </p:sp>
      <p:pic>
        <p:nvPicPr>
          <p:cNvPr id="53" name="Google Shape;53;p3" descr="A group of people sitting at a table with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4501" t="12416" r="1121" b="14659"/>
          <a:stretch/>
        </p:blipFill>
        <p:spPr>
          <a:xfrm>
            <a:off x="660781" y="1760951"/>
            <a:ext cx="2043717" cy="1835284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4" name="Google Shape;54;p3" descr="A person holding a sign in front of a black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3456"/>
          <a:stretch/>
        </p:blipFill>
        <p:spPr>
          <a:xfrm>
            <a:off x="660781" y="3797201"/>
            <a:ext cx="2127947" cy="185434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94A1A6-011D-4A6E-B40E-F5CD53DC36EC}"/>
              </a:ext>
            </a:extLst>
          </p:cNvPr>
          <p:cNvSpPr/>
          <p:nvPr/>
        </p:nvSpPr>
        <p:spPr>
          <a:xfrm>
            <a:off x="2996135" y="2128670"/>
            <a:ext cx="6535491" cy="29666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FA89F-07C2-3380-0474-12D1A31A9294}"/>
              </a:ext>
            </a:extLst>
          </p:cNvPr>
          <p:cNvSpPr txBox="1"/>
          <p:nvPr/>
        </p:nvSpPr>
        <p:spPr>
          <a:xfrm>
            <a:off x="3269974" y="2435087"/>
            <a:ext cx="5685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Students will not be qualified for the future of 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Millions of unfilled STEM jobs in 2025 because of skill gap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American students are average in math and science compared to other advanced nations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/>
        </p:nvSpPr>
        <p:spPr>
          <a:xfrm>
            <a:off x="238538" y="313593"/>
            <a:ext cx="1176793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SOLUTION: </a:t>
            </a:r>
            <a:r>
              <a:rPr lang="en-US" sz="3200" b="1" dirty="0">
                <a:latin typeface="Arial Rounded"/>
                <a:ea typeface="Orbitron"/>
                <a:cs typeface="Orbitron"/>
                <a:sym typeface="Orbitron"/>
              </a:rPr>
              <a:t>Make Robotics Education—the Gateway to STEM Learning—Competitive, Cool, and Collaborative!</a:t>
            </a:r>
            <a:endParaRPr sz="3200" b="1" i="0" dirty="0">
              <a:latin typeface="Arial Rounded"/>
              <a:ea typeface="Orbitron"/>
              <a:cs typeface="Orbitron"/>
              <a:sym typeface="Orbitron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6023113" y="2295939"/>
            <a:ext cx="5553099" cy="222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Capture the student’s imagination with STEM learning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Robotics is the gateway to STEM education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STEM jobs pay 2.5 times more than non-STEM jobs now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Access to robotics education to all kids in the US especially in disadvantaged, low-income areas</a:t>
            </a:r>
            <a:endParaRPr dirty="0">
              <a:solidFill>
                <a:srgbClr val="3F3F3F"/>
              </a:solidFill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" name="Google Shape;62;p4"/>
          <p:cNvPicPr preferRelativeResize="0"/>
          <p:nvPr/>
        </p:nvPicPr>
        <p:blipFill rotWithShape="1">
          <a:blip r:embed="rId3">
            <a:alphaModFix/>
          </a:blip>
          <a:srcRect t="13727" b="13726"/>
          <a:stretch/>
        </p:blipFill>
        <p:spPr>
          <a:xfrm>
            <a:off x="0" y="1768031"/>
            <a:ext cx="5655200" cy="37396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D10284-188C-4B75-A0D8-5EB31313CEA4}"/>
              </a:ext>
            </a:extLst>
          </p:cNvPr>
          <p:cNvSpPr/>
          <p:nvPr/>
        </p:nvSpPr>
        <p:spPr>
          <a:xfrm>
            <a:off x="5766528" y="2059802"/>
            <a:ext cx="6165657" cy="31560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;p3">
            <a:extLst>
              <a:ext uri="{FF2B5EF4-FFF2-40B4-BE49-F238E27FC236}">
                <a16:creationId xmlns:a16="http://schemas.microsoft.com/office/drawing/2014/main" id="{DB6C51EA-0A1B-72B4-6FE5-BCE5ED32B9A3}"/>
              </a:ext>
            </a:extLst>
          </p:cNvPr>
          <p:cNvSpPr txBox="1"/>
          <p:nvPr/>
        </p:nvSpPr>
        <p:spPr>
          <a:xfrm>
            <a:off x="228600" y="325974"/>
            <a:ext cx="67569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PRODUCT</a:t>
            </a:r>
            <a:endParaRPr lang="en-US"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33844-1AF2-57DC-9A02-22D28DBC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3466502"/>
            <a:ext cx="5125713" cy="2875204"/>
          </a:xfrm>
          <a:prstGeom prst="rect">
            <a:avLst/>
          </a:prstGeom>
        </p:spPr>
      </p:pic>
      <p:pic>
        <p:nvPicPr>
          <p:cNvPr id="6" name="Picture 5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7B751200-382A-6A07-A461-966E031C9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2" y="1338329"/>
            <a:ext cx="3760304" cy="50137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1CED9F-8C74-60D1-FC0F-0715473247E4}"/>
              </a:ext>
            </a:extLst>
          </p:cNvPr>
          <p:cNvSpPr/>
          <p:nvPr/>
        </p:nvSpPr>
        <p:spPr>
          <a:xfrm>
            <a:off x="228599" y="1217128"/>
            <a:ext cx="7354957" cy="212361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69A1E-F369-BB7A-477A-47937B651A4C}"/>
              </a:ext>
            </a:extLst>
          </p:cNvPr>
          <p:cNvSpPr txBox="1"/>
          <p:nvPr/>
        </p:nvSpPr>
        <p:spPr>
          <a:xfrm>
            <a:off x="407504" y="1381539"/>
            <a:ext cx="698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cap="none" dirty="0" err="1">
                <a:solidFill>
                  <a:schemeClr val="dk1"/>
                </a:solidFill>
                <a:latin typeface="Arial Rounded"/>
                <a:ea typeface="Calibri"/>
                <a:cs typeface="Calibri"/>
                <a:sym typeface="Calibri"/>
              </a:rPr>
              <a:t>Morphbots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 Rounded"/>
                <a:ea typeface="Calibri"/>
                <a:cs typeface="Calibri"/>
                <a:sym typeface="Calibri"/>
              </a:rPr>
              <a:t> offers a virtual robotics kit in a gamified setting. Students progress to a physical kit where they apply the same principles, they learned in the Breadboard Game.</a:t>
            </a:r>
            <a:endParaRPr lang="en-US" sz="2400" b="1" dirty="0">
              <a:latin typeface="Arial Rou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685799" y="1117044"/>
            <a:ext cx="1908605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Customer: School Districts, Teachers, and Parents</a:t>
            </a:r>
            <a:endParaRPr dirty="0"/>
          </a:p>
        </p:txBody>
      </p:sp>
      <p:sp>
        <p:nvSpPr>
          <p:cNvPr id="107" name="Google Shape;107;p8"/>
          <p:cNvSpPr/>
          <p:nvPr/>
        </p:nvSpPr>
        <p:spPr>
          <a:xfrm>
            <a:off x="3563057" y="1432984"/>
            <a:ext cx="389467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4921177" y="1117044"/>
            <a:ext cx="2349643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Breadboard Game &amp; 2d Robot Lab, subscription and booking model</a:t>
            </a:r>
            <a:endParaRPr lang="en-US" sz="1400" dirty="0"/>
          </a:p>
        </p:txBody>
      </p:sp>
      <p:sp>
        <p:nvSpPr>
          <p:cNvPr id="109" name="Google Shape;109;p8"/>
          <p:cNvSpPr/>
          <p:nvPr/>
        </p:nvSpPr>
        <p:spPr>
          <a:xfrm>
            <a:off x="9721336" y="1095374"/>
            <a:ext cx="1708150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Robotics Kit $79.99/student</a:t>
            </a:r>
            <a:endParaRPr sz="1400" b="1" dirty="0"/>
          </a:p>
        </p:txBody>
      </p:sp>
      <p:sp>
        <p:nvSpPr>
          <p:cNvPr id="112" name="Google Shape;112;p8"/>
          <p:cNvSpPr/>
          <p:nvPr/>
        </p:nvSpPr>
        <p:spPr>
          <a:xfrm>
            <a:off x="8301344" y="1432984"/>
            <a:ext cx="389467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03146" y="2142066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Customer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cs typeface="Calibri"/>
                <a:sym typeface="Calibri"/>
              </a:rPr>
              <a:t>13,800 public school districts in the US</a:t>
            </a: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3.3 million full/part-time K12 teachers in US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cs typeface="Calibri"/>
                <a:sym typeface="Calibri"/>
              </a:rPr>
              <a:t>Over 63 million parents (children under 18) in US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34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million K12 students in US</a:t>
            </a:r>
            <a:b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(4</a:t>
            </a:r>
            <a:r>
              <a:rPr lang="en-US" sz="1600" baseline="30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– 12</a:t>
            </a:r>
            <a:r>
              <a:rPr lang="en-US" sz="1600" baseline="30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grade)</a:t>
            </a:r>
            <a:endParaRPr sz="1600" dirty="0"/>
          </a:p>
        </p:txBody>
      </p:sp>
      <p:sp>
        <p:nvSpPr>
          <p:cNvPr id="117" name="Google Shape;117;p8"/>
          <p:cNvSpPr/>
          <p:nvPr/>
        </p:nvSpPr>
        <p:spPr>
          <a:xfrm>
            <a:off x="4882557" y="2142066"/>
            <a:ext cx="2426885" cy="36872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030A0"/>
                </a:solidFill>
                <a:latin typeface="Orbitron" panose="02000000000000000000" pitchFamily="2" charset="0"/>
                <a:ea typeface="Calibri"/>
                <a:cs typeface="Calibri"/>
                <a:sym typeface="Calibri"/>
              </a:rPr>
              <a:t>Breadboard Game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(Educational Video Game)</a:t>
            </a:r>
            <a:endParaRPr lang="en-US" sz="1400" dirty="0">
              <a:solidFill>
                <a:srgbClr val="7030A0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Breadboard Game, $.99(seat)/month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Chromebook compatible – most school have one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Robot Lab, $5/hour to rent robot remotely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9361968" y="2142066"/>
            <a:ext cx="2426885" cy="36872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030A0"/>
                </a:solidFill>
                <a:latin typeface="Orbitron" panose="02000000000000000000" pitchFamily="2" charset="0"/>
                <a:cs typeface="Calibri"/>
                <a:sym typeface="Calibri"/>
              </a:rPr>
              <a:t>Intro To Robotics </a:t>
            </a:r>
            <a:r>
              <a:rPr lang="en-US" sz="1400" b="1" dirty="0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(Physical Robotic Kit with Online Course)</a:t>
            </a:r>
            <a:endParaRPr sz="1400" dirty="0">
              <a:solidFill>
                <a:srgbClr val="7030A0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Tailored robotic kit packaged with online course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Teacher dashboard with professional instruction for beginner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Aligned with STEM curriculum standards</a:t>
            </a:r>
            <a:endParaRPr sz="1600" dirty="0"/>
          </a:p>
          <a:p>
            <a:pPr marL="115888" marR="0" lvl="0" indent="-396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0;p3">
            <a:extLst>
              <a:ext uri="{FF2B5EF4-FFF2-40B4-BE49-F238E27FC236}">
                <a16:creationId xmlns:a16="http://schemas.microsoft.com/office/drawing/2014/main" id="{356AE579-B867-0BD9-A3D2-99D817A43BA8}"/>
              </a:ext>
            </a:extLst>
          </p:cNvPr>
          <p:cNvSpPr txBox="1"/>
          <p:nvPr/>
        </p:nvSpPr>
        <p:spPr>
          <a:xfrm>
            <a:off x="230264" y="323359"/>
            <a:ext cx="67569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BUSINESS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77953D6C-FB3B-E9AA-88F4-F940F24FA0FD}"/>
              </a:ext>
            </a:extLst>
          </p:cNvPr>
          <p:cNvSpPr txBox="1"/>
          <p:nvPr/>
        </p:nvSpPr>
        <p:spPr>
          <a:xfrm>
            <a:off x="228600" y="325974"/>
            <a:ext cx="655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TRACTION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" name="Google Shape;115;p8">
            <a:extLst>
              <a:ext uri="{FF2B5EF4-FFF2-40B4-BE49-F238E27FC236}">
                <a16:creationId xmlns:a16="http://schemas.microsoft.com/office/drawing/2014/main" id="{E4DC77B2-0392-ADB3-8A7D-8CC164ECBD26}"/>
              </a:ext>
            </a:extLst>
          </p:cNvPr>
          <p:cNvSpPr/>
          <p:nvPr/>
        </p:nvSpPr>
        <p:spPr>
          <a:xfrm>
            <a:off x="1764807" y="2107853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5;p8">
            <a:extLst>
              <a:ext uri="{FF2B5EF4-FFF2-40B4-BE49-F238E27FC236}">
                <a16:creationId xmlns:a16="http://schemas.microsoft.com/office/drawing/2014/main" id="{8D76147B-E403-FEF4-B96D-82A561D22FAE}"/>
              </a:ext>
            </a:extLst>
          </p:cNvPr>
          <p:cNvSpPr/>
          <p:nvPr/>
        </p:nvSpPr>
        <p:spPr>
          <a:xfrm>
            <a:off x="7840928" y="2112444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608F4-7DE8-5CDC-6A41-CD5B79471FDA}"/>
              </a:ext>
            </a:extLst>
          </p:cNvPr>
          <p:cNvSpPr txBox="1"/>
          <p:nvPr/>
        </p:nvSpPr>
        <p:spPr>
          <a:xfrm>
            <a:off x="2037522" y="3275517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$5k in lifetime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B91C-1F3D-D5F7-B3FD-2FFAFDAE2FB1}"/>
              </a:ext>
            </a:extLst>
          </p:cNvPr>
          <p:cNvSpPr txBox="1"/>
          <p:nvPr/>
        </p:nvSpPr>
        <p:spPr>
          <a:xfrm>
            <a:off x="8130032" y="3331080"/>
            <a:ext cx="184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220 users enrolled on online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2ABF8-F107-E20F-5453-1B0E42AA261F}"/>
              </a:ext>
            </a:extLst>
          </p:cNvPr>
          <p:cNvSpPr txBox="1"/>
          <p:nvPr/>
        </p:nvSpPr>
        <p:spPr>
          <a:xfrm>
            <a:off x="2033339" y="4766346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Sales from robotic 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538F5-A62F-C250-127F-71096F8A802A}"/>
              </a:ext>
            </a:extLst>
          </p:cNvPr>
          <p:cNvSpPr txBox="1"/>
          <p:nvPr/>
        </p:nvSpPr>
        <p:spPr>
          <a:xfrm>
            <a:off x="8130032" y="4792288"/>
            <a:ext cx="184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Students from 3 different schools</a:t>
            </a:r>
          </a:p>
        </p:txBody>
      </p:sp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33A2BF5F-311C-96F2-9C55-D59796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0478" y="2263079"/>
            <a:ext cx="914400" cy="914400"/>
          </a:xfrm>
          <a:prstGeom prst="rect">
            <a:avLst/>
          </a:prstGeom>
        </p:spPr>
      </p:pic>
      <p:pic>
        <p:nvPicPr>
          <p:cNvPr id="14" name="Graphic 13" descr="School boy outline">
            <a:extLst>
              <a:ext uri="{FF2B5EF4-FFF2-40B4-BE49-F238E27FC236}">
                <a16:creationId xmlns:a16="http://schemas.microsoft.com/office/drawing/2014/main" id="{1D1E53A1-3CAD-7FC9-C3F9-EFF776766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170" y="2263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8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6734" y="2508862"/>
            <a:ext cx="758066" cy="7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 l="6712" t="-6316" r="13454"/>
          <a:stretch/>
        </p:blipFill>
        <p:spPr>
          <a:xfrm>
            <a:off x="1961189" y="1302719"/>
            <a:ext cx="771887" cy="684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 txBox="1"/>
          <p:nvPr/>
        </p:nvSpPr>
        <p:spPr>
          <a:xfrm>
            <a:off x="228600" y="325974"/>
            <a:ext cx="6810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COMPETITION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5256360" y="811768"/>
            <a:ext cx="1679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Low Cost</a:t>
            </a:r>
            <a:endParaRPr/>
          </a:p>
        </p:txBody>
      </p:sp>
      <p:cxnSp>
        <p:nvCxnSpPr>
          <p:cNvPr id="128" name="Google Shape;128;p9"/>
          <p:cNvCxnSpPr/>
          <p:nvPr/>
        </p:nvCxnSpPr>
        <p:spPr>
          <a:xfrm>
            <a:off x="6096000" y="1181100"/>
            <a:ext cx="0" cy="4496686"/>
          </a:xfrm>
          <a:prstGeom prst="straightConnector1">
            <a:avLst/>
          </a:prstGeom>
          <a:noFill/>
          <a:ln w="38100" cap="flat" cmpd="sng">
            <a:solidFill>
              <a:srgbClr val="13578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 rot="10800000">
            <a:off x="1899132" y="3467100"/>
            <a:ext cx="8484780" cy="38100"/>
          </a:xfrm>
          <a:prstGeom prst="straightConnector1">
            <a:avLst/>
          </a:prstGeom>
          <a:noFill/>
          <a:ln w="38100" cap="flat" cmpd="sng">
            <a:solidFill>
              <a:srgbClr val="13578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9"/>
          <p:cNvSpPr txBox="1"/>
          <p:nvPr/>
        </p:nvSpPr>
        <p:spPr>
          <a:xfrm>
            <a:off x="228600" y="3143934"/>
            <a:ext cx="178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Hard to Use</a:t>
            </a: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10497879" y="3143933"/>
            <a:ext cx="1981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Easy to Use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5207072" y="5673237"/>
            <a:ext cx="17778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High Cost</a:t>
            </a:r>
            <a:endParaRPr/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9954" y="1013367"/>
            <a:ext cx="1578433" cy="12627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8745913" y="2276114"/>
            <a:ext cx="2126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Morphbots</a:t>
            </a:r>
            <a:r>
              <a:rPr lang="en-US" sz="1800" b="1" dirty="0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®</a:t>
            </a:r>
            <a:endParaRPr sz="1800" b="1" dirty="0">
              <a:solidFill>
                <a:srgbClr val="13578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1209122" y="1385681"/>
            <a:ext cx="859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Cue Robot</a:t>
            </a:r>
            <a:endParaRPr/>
          </a:p>
        </p:txBody>
      </p:sp>
      <p:sp>
        <p:nvSpPr>
          <p:cNvPr id="136" name="Google Shape;136;p9"/>
          <p:cNvSpPr txBox="1"/>
          <p:nvPr/>
        </p:nvSpPr>
        <p:spPr>
          <a:xfrm>
            <a:off x="2486356" y="2525474"/>
            <a:ext cx="121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Finch Robot 2.0</a:t>
            </a:r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2784985" y="3789445"/>
            <a:ext cx="16267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Mindstorms EV3</a:t>
            </a:r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3414822" y="4859976"/>
            <a:ext cx="1945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V5 Classroom Starter Kit</a:t>
            </a:r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7280" y="3678997"/>
            <a:ext cx="847705" cy="84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9072" y="4841057"/>
            <a:ext cx="646331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 descr="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5939" y="4511095"/>
            <a:ext cx="1565250" cy="4744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4277362" y="1262345"/>
            <a:ext cx="1379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Minecraft</a:t>
            </a:r>
            <a:endParaRPr/>
          </a:p>
        </p:txBody>
      </p:sp>
      <p:pic>
        <p:nvPicPr>
          <p:cNvPr id="143" name="Google Shape;143;p9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8103" y="1514895"/>
            <a:ext cx="1777856" cy="5171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586296" y="3941845"/>
            <a:ext cx="16267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Modular Robotics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EFD2993-7878-4E0F-A327-E935DE5B09BE}"/>
              </a:ext>
            </a:extLst>
          </p:cNvPr>
          <p:cNvSpPr/>
          <p:nvPr/>
        </p:nvSpPr>
        <p:spPr>
          <a:xfrm>
            <a:off x="6595110" y="2336860"/>
            <a:ext cx="5201133" cy="4432137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559176B-F2D8-44DC-A7BE-532D014CA060}"/>
              </a:ext>
            </a:extLst>
          </p:cNvPr>
          <p:cNvSpPr/>
          <p:nvPr/>
        </p:nvSpPr>
        <p:spPr>
          <a:xfrm>
            <a:off x="7469342" y="3536702"/>
            <a:ext cx="3399821" cy="321837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5C9C399-3B0B-4D65-9335-A01ABCDA0A21}"/>
              </a:ext>
            </a:extLst>
          </p:cNvPr>
          <p:cNvSpPr/>
          <p:nvPr/>
        </p:nvSpPr>
        <p:spPr>
          <a:xfrm>
            <a:off x="8253259" y="4808658"/>
            <a:ext cx="1831985" cy="195901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4D23-E0FC-4CC1-B3B1-3C0ED1C6D755}"/>
              </a:ext>
            </a:extLst>
          </p:cNvPr>
          <p:cNvSpPr txBox="1"/>
          <p:nvPr/>
        </p:nvSpPr>
        <p:spPr>
          <a:xfrm>
            <a:off x="7354958" y="2859168"/>
            <a:ext cx="3764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TAM for the global Educational Games market is $88.11 billion 2027(F)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9968B-B118-461B-A4D8-9A56B07D478F}"/>
              </a:ext>
            </a:extLst>
          </p:cNvPr>
          <p:cNvSpPr txBox="1"/>
          <p:nvPr/>
        </p:nvSpPr>
        <p:spPr>
          <a:xfrm>
            <a:off x="7787711" y="3976332"/>
            <a:ext cx="2763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Our SAM is $4.1billion 2025(F) for US K12 Educational Based video games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9D0A-0F9C-48F0-8DDE-D7D0E51DA4A5}"/>
              </a:ext>
            </a:extLst>
          </p:cNvPr>
          <p:cNvSpPr txBox="1"/>
          <p:nvPr/>
        </p:nvSpPr>
        <p:spPr>
          <a:xfrm>
            <a:off x="8399472" y="5145889"/>
            <a:ext cx="1510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Our SOM is $615 million for the </a:t>
            </a:r>
            <a:r>
              <a:rPr lang="en-US" sz="1400" b="1" dirty="0" err="1">
                <a:solidFill>
                  <a:schemeClr val="bg1"/>
                </a:solidFill>
              </a:rPr>
              <a:t>NorthEast</a:t>
            </a:r>
            <a:r>
              <a:rPr lang="en-US" sz="1400" b="1" dirty="0">
                <a:solidFill>
                  <a:schemeClr val="bg1"/>
                </a:solidFill>
              </a:rPr>
              <a:t> US K12 Educational Based video games</a:t>
            </a:r>
          </a:p>
        </p:txBody>
      </p:sp>
      <p:sp>
        <p:nvSpPr>
          <p:cNvPr id="8" name="Google Shape;78;p7">
            <a:extLst>
              <a:ext uri="{FF2B5EF4-FFF2-40B4-BE49-F238E27FC236}">
                <a16:creationId xmlns:a16="http://schemas.microsoft.com/office/drawing/2014/main" id="{4F5AAFD7-7B2B-4D54-A11D-CD901FD5CCFD}"/>
              </a:ext>
            </a:extLst>
          </p:cNvPr>
          <p:cNvSpPr txBox="1"/>
          <p:nvPr/>
        </p:nvSpPr>
        <p:spPr>
          <a:xfrm>
            <a:off x="228599" y="325974"/>
            <a:ext cx="1089100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GO-TO-MARKET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4B9734-85E3-4C1C-A7E8-D5D6326DA7AC}"/>
              </a:ext>
            </a:extLst>
          </p:cNvPr>
          <p:cNvSpPr/>
          <p:nvPr/>
        </p:nvSpPr>
        <p:spPr>
          <a:xfrm>
            <a:off x="110491" y="1200939"/>
            <a:ext cx="6618300" cy="181061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1127E-F787-AA7D-EEF1-06CA3EB74E1A}"/>
              </a:ext>
            </a:extLst>
          </p:cNvPr>
          <p:cNvSpPr txBox="1"/>
          <p:nvPr/>
        </p:nvSpPr>
        <p:spPr>
          <a:xfrm>
            <a:off x="347870" y="1361661"/>
            <a:ext cx="5993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acquisition will come from two strategies—direct sales: door knocking, physical presentations, and online presentations. The second strategy will be from online sales: Google ads, SEO to website, social media (Facebook, LinkedIn, and Twitter).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3D6962-5279-35B8-C831-AE12AE571839}"/>
              </a:ext>
            </a:extLst>
          </p:cNvPr>
          <p:cNvSpPr/>
          <p:nvPr/>
        </p:nvSpPr>
        <p:spPr>
          <a:xfrm>
            <a:off x="110491" y="3355147"/>
            <a:ext cx="5985509" cy="24194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BA9BC-A391-470C-FFBD-0FC33A7734EF}"/>
              </a:ext>
            </a:extLst>
          </p:cNvPr>
          <p:cNvSpPr txBox="1"/>
          <p:nvPr/>
        </p:nvSpPr>
        <p:spPr>
          <a:xfrm rot="10800000" flipV="1">
            <a:off x="395757" y="3536704"/>
            <a:ext cx="5272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major public relations strategy will be used to help market </a:t>
            </a:r>
            <a:r>
              <a:rPr lang="en-US" dirty="0" err="1"/>
              <a:t>Morphbots</a:t>
            </a:r>
            <a:r>
              <a:rPr lang="en-US" dirty="0"/>
              <a:t> as a leader in robotics education. Media relations, public speaking events, exclusive networking group, and a loyalty campaign will market </a:t>
            </a:r>
            <a:r>
              <a:rPr lang="en-US" dirty="0" err="1"/>
              <a:t>Morphbots</a:t>
            </a:r>
            <a:r>
              <a:rPr lang="en-US" dirty="0"/>
              <a:t> as the gamechanger in robotics education.</a:t>
            </a:r>
          </a:p>
        </p:txBody>
      </p:sp>
    </p:spTree>
    <p:extLst>
      <p:ext uri="{BB962C8B-B14F-4D97-AF65-F5344CB8AC3E}">
        <p14:creationId xmlns:p14="http://schemas.microsoft.com/office/powerpoint/2010/main" val="3126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/>
        </p:nvSpPr>
        <p:spPr>
          <a:xfrm>
            <a:off x="228599" y="325974"/>
            <a:ext cx="1094642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cap="none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TEAM</a:t>
            </a:r>
            <a:endParaRPr sz="4400" dirty="0"/>
          </a:p>
        </p:txBody>
      </p:sp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8CFA579C-ACC9-E8D4-8B49-90F9326F8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96119"/>
            <a:ext cx="2708911" cy="2451898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AF814B3-3719-DFA4-BDE8-295C1F08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51" y="1296119"/>
            <a:ext cx="2129169" cy="2451898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E9136D9-85D1-A992-777D-6BED26C3B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2" y="1296119"/>
            <a:ext cx="2025644" cy="2451898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10AAB5FA-56A3-466A-5000-D694DE055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187" y="1296119"/>
            <a:ext cx="2008829" cy="2451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24E7A-85E5-49D4-4DE7-5C4F7B685ECA}"/>
              </a:ext>
            </a:extLst>
          </p:cNvPr>
          <p:cNvSpPr txBox="1"/>
          <p:nvPr/>
        </p:nvSpPr>
        <p:spPr>
          <a:xfrm>
            <a:off x="331470" y="3931920"/>
            <a:ext cx="281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As the CEO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, Chris is a selling machine that believes education is the key.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B96817-1E3E-82CE-E1E7-6C91ABD719ED}"/>
              </a:ext>
            </a:extLst>
          </p:cNvPr>
          <p:cNvSpPr txBox="1"/>
          <p:nvPr/>
        </p:nvSpPr>
        <p:spPr>
          <a:xfrm>
            <a:off x="9677400" y="3931919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Sudarshan is the Business Advisor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. He brings experience with robotics with his own robotics company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Coboticca</a:t>
            </a:r>
            <a:r>
              <a:rPr lang="en-US" dirty="0">
                <a:latin typeface="Roboto" pitchFamily="2" charset="0"/>
                <a:ea typeface="Roboto" pitchFamily="2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8665EC-E8F4-5CA1-199D-F2401FF835A7}"/>
              </a:ext>
            </a:extLst>
          </p:cNvPr>
          <p:cNvSpPr txBox="1"/>
          <p:nvPr/>
        </p:nvSpPr>
        <p:spPr>
          <a:xfrm>
            <a:off x="6859962" y="3931919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Alex is the Playful Learning Science Advisor. He designed the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Gamestar</a:t>
            </a:r>
            <a:r>
              <a:rPr lang="en-US" dirty="0">
                <a:latin typeface="Roboto" pitchFamily="2" charset="0"/>
                <a:ea typeface="Roboto" pitchFamily="2" charset="0"/>
              </a:rPr>
              <a:t> Mechanic video game that teaches K12 students how to develop their own video games.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D24A77-45B8-B950-ED4D-F99337DD3A30}"/>
              </a:ext>
            </a:extLst>
          </p:cNvPr>
          <p:cNvSpPr txBox="1"/>
          <p:nvPr/>
        </p:nvSpPr>
        <p:spPr>
          <a:xfrm>
            <a:off x="3747135" y="3948761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Alan is the CTO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. In his last startup,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Voxon</a:t>
            </a:r>
            <a:r>
              <a:rPr lang="en-US" dirty="0">
                <a:latin typeface="Roboto" pitchFamily="2" charset="0"/>
                <a:ea typeface="Roboto" pitchFamily="2" charset="0"/>
              </a:rPr>
              <a:t>, he created a 3-dimensional display that are sold around the world in educational settings.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11348</TotalTime>
  <Words>782</Words>
  <Application>Microsoft Office PowerPoint</Application>
  <PresentationFormat>Widescreen</PresentationFormat>
  <Paragraphs>136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</vt:lpstr>
      <vt:lpstr>Calibri</vt:lpstr>
      <vt:lpstr>Calibri Light</vt:lpstr>
      <vt:lpstr>Noto Sans Symbols</vt:lpstr>
      <vt:lpstr>Orbitron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Chris Eslami</dc:creator>
  <cp:lastModifiedBy>Arash Eslami</cp:lastModifiedBy>
  <cp:revision>129</cp:revision>
  <dcterms:created xsi:type="dcterms:W3CDTF">2021-11-12T16:06:43Z</dcterms:created>
  <dcterms:modified xsi:type="dcterms:W3CDTF">2022-09-23T11:52:46Z</dcterms:modified>
</cp:coreProperties>
</file>